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about Liang’s bird watching trips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saw a kind of rare bird in Paris.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usually went on her trips by herself.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once watched a bird wave in Yunnan.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9652" y="900094"/>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90000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推理判断题。根据第二段中的</a:t>
            </a:r>
            <a:r>
              <a:rPr lang="en-US" altLang="zh-CN" b="1">
                <a:solidFill>
                  <a:srgbClr val="FF0000"/>
                </a:solidFill>
                <a:latin typeface="+mn-ea"/>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Yunnan, we saw a bird wave, which means different kinds of birds flying together.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在云南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我们看到了一种鸟浪</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这意味着不同种类的鸟一起飞行。</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mn-ea"/>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可知，梁书洁在云南看到过鸟浪。故选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78857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are the good points of bird watching according to Liang in Paragraph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 outside and closer to nature.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Taking a step away from the busy life.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more friends of the same interest.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Knowing more about birds and helping them.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19575"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②③</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38822" y="931962"/>
            <a:ext cx="4193032" cy="646325"/>
          </a:xfrm>
          <a:prstGeom prst="rect">
            <a:avLst/>
          </a:prstGeom>
        </p:spPr>
      </p:pic>
      <p:sp>
        <p:nvSpPr>
          <p:cNvPr id="4" name="矩形 3"/>
          <p:cNvSpPr/>
          <p:nvPr/>
        </p:nvSpPr>
        <p:spPr>
          <a:xfrm>
            <a:off x="1129652" y="900094"/>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819378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66158"/>
          </a:xfrm>
        </p:spPr>
        <p:txBody>
          <a:bodyPr/>
          <a:lstStyle/>
          <a:p>
            <a:pPr hangingPunct="0">
              <a:lnSpc>
                <a:spcPct val="140000"/>
              </a:lnSpc>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细节理解题。根据最后一段中的</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a great way to relax ourselves, taking a step away from the busy life. What’s more, through bird watching, we get outside and are closer to nature. And through bird watching, more people get to know how well some birds are doing and which ones may need our help...” </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可知，观鸟的好处有，能让我们从忙碌的生活中抽离出来放松自己，能让我们走到户外，更亲近自然；能让我们更多地了解鸟类并在它们需要时提供帮助。故选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0878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7739"/>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writer’s purpose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目的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writing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show different routes to watch birds.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tell a girl’s story about bird watching.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ask people to take part in bird watching.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72730" y="937296"/>
            <a:ext cx="5544616" cy="566824"/>
          </a:xfrm>
          <a:prstGeom prst="rect">
            <a:avLst/>
          </a:prstGeom>
        </p:spPr>
      </p:pic>
      <p:sp>
        <p:nvSpPr>
          <p:cNvPr id="4" name="矩形 3"/>
          <p:cNvSpPr/>
          <p:nvPr/>
        </p:nvSpPr>
        <p:spPr>
          <a:xfrm>
            <a:off x="1129652" y="900094"/>
            <a:ext cx="492443" cy="646331"/>
          </a:xfrm>
          <a:prstGeom prst="rect">
            <a:avLst/>
          </a:prstGeom>
        </p:spPr>
        <p:txBody>
          <a:bodyPr wrap="none">
            <a:spAutoFit/>
          </a:bodyPr>
          <a:lstStyle/>
          <a:p>
            <a:r>
              <a:rPr lang="en-US" altLang="zh-CN" sz="3600"/>
              <a:t>B</a:t>
            </a:r>
            <a:endParaRPr lang="zh-CN" altLang="en-US"/>
          </a:p>
        </p:txBody>
      </p:sp>
      <p:sp>
        <p:nvSpPr>
          <p:cNvPr id="5" name="内容占位符 2"/>
          <p:cNvSpPr txBox="1">
            <a:spLocks/>
          </p:cNvSpPr>
          <p:nvPr/>
        </p:nvSpPr>
        <p:spPr bwMode="auto">
          <a:xfrm>
            <a:off x="360854" y="4804167"/>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推理判断题。文章主要讲述了梁书洁这位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22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岁的北京观鸟爱好者的观鸟经历。故选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9348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60854" y="1268760"/>
            <a:ext cx="11567000" cy="2304256"/>
          </a:xfrm>
          <a:prstGeom prst="rect">
            <a:avLst/>
          </a:prstGeom>
        </p:spPr>
      </p:pic>
      <p:pic>
        <p:nvPicPr>
          <p:cNvPr id="7" name="素养考向.eps" descr="id:2147487378;FounderCES"/>
          <p:cNvPicPr/>
          <p:nvPr/>
        </p:nvPicPr>
        <p:blipFill>
          <a:blip r:embed="rId3"/>
          <a:stretch>
            <a:fillRect/>
          </a:stretch>
        </p:blipFill>
        <p:spPr>
          <a:xfrm>
            <a:off x="375992" y="1340767"/>
            <a:ext cx="3061288" cy="599941"/>
          </a:xfrm>
          <a:prstGeom prst="rect">
            <a:avLst/>
          </a:prstGeom>
        </p:spPr>
      </p:pic>
      <p:sp>
        <p:nvSpPr>
          <p:cNvPr id="5" name="内容占位符 1"/>
          <p:cNvSpPr txBox="1">
            <a:spLocks/>
          </p:cNvSpPr>
          <p:nvPr/>
        </p:nvSpPr>
        <p:spPr bwMode="auto">
          <a:xfrm>
            <a:off x="360854" y="1131709"/>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本文主要考查学生的思维品质</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文章旨在培养学生爱护大自然的意识</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帮助学生树立与自然和谐共生的思想。</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73934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838386"/>
            <a:ext cx="11567000" cy="5553242"/>
          </a:xfrm>
          <a:prstGeom prst="rect">
            <a:avLst/>
          </a:prstGeom>
        </p:spPr>
      </p:pic>
      <p:pic>
        <p:nvPicPr>
          <p:cNvPr id="10" name="译文.eps" descr="id:2147487336;FounderCES"/>
          <p:cNvPicPr/>
          <p:nvPr/>
        </p:nvPicPr>
        <p:blipFill>
          <a:blip r:embed="rId3"/>
          <a:stretch>
            <a:fillRect/>
          </a:stretch>
        </p:blipFill>
        <p:spPr>
          <a:xfrm>
            <a:off x="550590" y="2935120"/>
            <a:ext cx="1224136" cy="378439"/>
          </a:xfrm>
          <a:prstGeom prst="rect">
            <a:avLst/>
          </a:prstGeom>
        </p:spPr>
      </p:pic>
      <p:pic>
        <p:nvPicPr>
          <p:cNvPr id="11" name="分析.eps" descr="id:2147487343;FounderCES"/>
          <p:cNvPicPr/>
          <p:nvPr/>
        </p:nvPicPr>
        <p:blipFill>
          <a:blip r:embed="rId4"/>
          <a:stretch>
            <a:fillRect/>
          </a:stretch>
        </p:blipFill>
        <p:spPr>
          <a:xfrm>
            <a:off x="498522" y="4367183"/>
            <a:ext cx="1250325" cy="386536"/>
          </a:xfrm>
          <a:prstGeom prst="rect">
            <a:avLst/>
          </a:prstGeom>
        </p:spPr>
      </p:pic>
      <p:pic>
        <p:nvPicPr>
          <p:cNvPr id="12" name="图片 11"/>
          <p:cNvPicPr>
            <a:picLocks noChangeAspect="1"/>
          </p:cNvPicPr>
          <p:nvPr/>
        </p:nvPicPr>
        <p:blipFill>
          <a:blip r:embed="rId5"/>
          <a:stretch>
            <a:fillRect/>
          </a:stretch>
        </p:blipFill>
        <p:spPr>
          <a:xfrm>
            <a:off x="364633" y="764704"/>
            <a:ext cx="2850254" cy="553993"/>
          </a:xfrm>
          <a:prstGeom prst="rect">
            <a:avLst/>
          </a:prstGeom>
        </p:spPr>
      </p:pic>
      <p:sp>
        <p:nvSpPr>
          <p:cNvPr id="3" name="内容占位符 2"/>
          <p:cNvSpPr>
            <a:spLocks noGrp="1"/>
          </p:cNvSpPr>
          <p:nvPr>
            <p:ph idx="1"/>
          </p:nvPr>
        </p:nvSpPr>
        <p:spPr>
          <a:xfrm>
            <a:off x="360854" y="1235627"/>
            <a:ext cx="11485848" cy="1517147"/>
          </a:xfrm>
        </p:spPr>
        <p:txBody>
          <a:bodyPr/>
          <a:lstStyle/>
          <a:p>
            <a:pPr hangingPunct="0">
              <a:lnSpc>
                <a:spcPct val="14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when she checked the photos, she found that it was actually another kind of bird</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p:cNvSpPr txBox="1">
            <a:spLocks/>
          </p:cNvSpPr>
          <p:nvPr/>
        </p:nvSpPr>
        <p:spPr bwMode="auto">
          <a:xfrm>
            <a:off x="360854" y="2665487"/>
            <a:ext cx="11485848" cy="1511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当她查看这些照片时</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她发现它实际上是另一种鸟。</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4072147"/>
            <a:ext cx="11485848" cy="2265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这是一个主从复合句。</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she checked the photos”</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是时间状语从句，</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it was actually another kind of bird”</a:t>
            </a:r>
            <a:r>
              <a:rPr lang="zh-CN"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是宾语从句。</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6066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90550" y="637398"/>
            <a:ext cx="11660411" cy="1567465"/>
          </a:xfrm>
          <a:prstGeom prst="rect">
            <a:avLst/>
          </a:prstGeom>
        </p:spPr>
      </p:pic>
      <p:sp>
        <p:nvSpPr>
          <p:cNvPr id="5" name="内容占位符 1"/>
          <p:cNvSpPr>
            <a:spLocks noGrp="1"/>
          </p:cNvSpPr>
          <p:nvPr>
            <p:ph idx="1"/>
          </p:nvPr>
        </p:nvSpPr>
        <p:spPr>
          <a:xfrm>
            <a:off x="360854" y="3762955"/>
            <a:ext cx="11485848" cy="818173"/>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湖南长沙一中教育集团期中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306255"/>
            <a:ext cx="3024336" cy="790377"/>
          </a:xfrm>
          <a:prstGeom prst="rect">
            <a:avLst/>
          </a:prstGeom>
        </p:spPr>
      </p:pic>
      <p:sp>
        <p:nvSpPr>
          <p:cNvPr id="7" name="内容占位符 1"/>
          <p:cNvSpPr txBox="1">
            <a:spLocks/>
          </p:cNvSpPr>
          <p:nvPr/>
        </p:nvSpPr>
        <p:spPr bwMode="auto">
          <a:xfrm>
            <a:off x="360854" y="225078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本文主要介绍了观鸟爱好者梁书洁的观鸟经历。</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679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4147739"/>
          </a:xfrm>
        </p:spPr>
        <p:txBody>
          <a:bodyPr/>
          <a:lstStyle/>
          <a:p>
            <a:pPr indent="7239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Liang Shujie, 22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bird watcher from Beijing. “I fell in love with bird watching three years ago when my friend showed me the beautiful birds in the park,” Liang said. “I soon learned that you can see different kinds of birds in different seasons,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6966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04768"/>
            <a:ext cx="11485848" cy="3416320"/>
          </a:xfrm>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famous bird watching routes all over China. What I enjoy most is seeing the migration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迁徙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birds—they come and go every year. That makes me feel the beauty of nature,” said Liang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1771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48680"/>
            <a:ext cx="11485848" cy="580973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Liang went on different bird watching trips in China and other countries with her friends. “In Yunnan, we saw a bird wave, which means different kinds of birds flying together,” Liang said. “We waited for them to land and walk in front of us. Surprisingly, we saw a kind of bird that we had been looking for for ages. To watch them closely, we tried our best not to make any sound, feeling excited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1823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809732"/>
          </a:xfrm>
        </p:spPr>
        <p:txBody>
          <a:bodyPr/>
          <a:lstStyle/>
          <a:p>
            <a:pPr indent="71437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time in Paris, she saw in the newspaper that a kind of rare bird was active there at that time, so she rushed to see. Many people there were taking photos of that bird. Feeling excited, she also took many photos. However, when she checked the photos, she found that it was actually another kind of bird. Later, the crowd all came to know that, and everyone laughed</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9308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871479"/>
          </a:xfrm>
        </p:spPr>
        <p:txBody>
          <a:bodyPr/>
          <a:lstStyle/>
          <a:p>
            <a:pPr indent="714375" hangingPunct="0">
              <a:lnSpc>
                <a:spcPct val="140000"/>
              </a:lnSpc>
              <a:spcAft>
                <a:spcPts val="0"/>
              </a:spcAf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happy to see that there are more and more people, old and young, becoming interested in bird watching now,” Liang said. “It’s a great way to relax ourselves, taking a step away from the busy life. What’s more, through bird watching, we get outside and are closer to nature. And through bird watching, more people get to know how well some birds are doing and which ones may need our help because of the changes of farming methods and climate,” Liang said</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6502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Liang like best about bird watching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Taking beautiful pictures of rare birds.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Seeing birds coming and going every year.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Enjoying the beauty of nature in each season.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9652" y="900094"/>
            <a:ext cx="492443" cy="646331"/>
          </a:xfrm>
          <a:prstGeom prst="rect">
            <a:avLst/>
          </a:prstGeom>
        </p:spPr>
        <p:txBody>
          <a:bodyPr wrap="none">
            <a:spAutoFit/>
          </a:bodyPr>
          <a:lstStyle/>
          <a:p>
            <a:r>
              <a:rPr lang="en-US" altLang="zh-CN" sz="3600"/>
              <a:t>B</a:t>
            </a:r>
            <a:endParaRPr lang="zh-CN" altLang="en-US"/>
          </a:p>
        </p:txBody>
      </p:sp>
    </p:spTree>
    <p:extLst>
      <p:ext uri="{BB962C8B-B14F-4D97-AF65-F5344CB8AC3E}">
        <p14:creationId xmlns:p14="http://schemas.microsoft.com/office/powerpoint/2010/main" val="4078071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47317"/>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a:solidFill>
                  <a:srgbClr val="FF0000"/>
                </a:solidFill>
                <a:latin typeface="+mj-ea"/>
                <a:ea typeface="+mj-ea"/>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I enjoy most is seeing the migration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迁徙</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birds—they come and go every year.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我最喜欢的就是看到鸟类迁徙</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它们每年来来去去。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mj-ea"/>
                <a:ea typeface="+mj-ea"/>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可知，梁书洁最喜欢的是看鸟儿每年来来去去。故选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419901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778</Words>
  <Application>Microsoft Office PowerPoint</Application>
  <PresentationFormat>自定义</PresentationFormat>
  <Paragraphs>39</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